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5" r:id="rId5"/>
    <p:sldId id="258" r:id="rId6"/>
    <p:sldId id="259" r:id="rId7"/>
    <p:sldId id="260" r:id="rId8"/>
    <p:sldId id="287" r:id="rId9"/>
    <p:sldId id="282" r:id="rId10"/>
    <p:sldId id="264" r:id="rId11"/>
    <p:sldId id="267" r:id="rId12"/>
    <p:sldId id="278" r:id="rId13"/>
    <p:sldId id="26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7"/>
    <a:srgbClr val="8D6347"/>
    <a:srgbClr val="FFFFFF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9/12/2020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6266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44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986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3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35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186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9/12/2020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9/12/2020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9/12/2020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9/12/2020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9/12/2020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6238970" cy="1967770"/>
          </a:xfrm>
        </p:spPr>
        <p:txBody>
          <a:bodyPr>
            <a:normAutofit/>
          </a:bodyPr>
          <a:lstStyle/>
          <a:p>
            <a:r>
              <a:rPr lang="en-US" sz="5500" dirty="0"/>
              <a:t>Battle of the Neighborhoods</a:t>
            </a:r>
            <a:endParaRPr lang="ru-RU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505934"/>
          </a:xfrm>
        </p:spPr>
        <p:txBody>
          <a:bodyPr/>
          <a:lstStyle/>
          <a:p>
            <a:r>
              <a:rPr lang="en-US" dirty="0"/>
              <a:t>Melbourne, Australia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is the result of a capstone project for the IBM Data Science Professional Certificate. </a:t>
            </a:r>
          </a:p>
          <a:p>
            <a:r>
              <a:rPr lang="en-US" dirty="0"/>
              <a:t>Foursquare location data was used to explore neighborhoods in Melbourne in order to solve a problem.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Melbourne is the food capital of Australia. There is an immense variety of restaurants and opportunity for a business owner if they find the right location. </a:t>
            </a:r>
          </a:p>
          <a:p>
            <a:r>
              <a:rPr lang="en-US" dirty="0"/>
              <a:t>This project answered the question "Where is the best location for a licensed restaurant in Melbourne?".</a:t>
            </a:r>
          </a:p>
          <a:p>
            <a:r>
              <a:rPr lang="en-US" dirty="0"/>
              <a:t>It is a project of direct interest and benefits to new restaurateurs in Melbourne.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F1DCA-E4B9-4FEB-8B5A-00A83758B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main data sources were used to locate the coordinates of Melbourne suburbs and venues. Namely:</a:t>
            </a:r>
          </a:p>
          <a:p>
            <a:r>
              <a:rPr lang="en-US" dirty="0"/>
              <a:t>- ’Corra.com.au’, for latitude and longitude coordinates for Melbourne suburbs</a:t>
            </a:r>
          </a:p>
          <a:p>
            <a:r>
              <a:rPr lang="en-US" dirty="0"/>
              <a:t>- the Foursquare API for venues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EC3D2-2C7A-4B7D-AE77-495AD272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E01F-FC15-451B-9D56-1368E548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Description</a:t>
            </a:r>
            <a:br>
              <a:rPr lang="en-US" dirty="0"/>
            </a:b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0E4D5-ABBB-4CF3-B290-C6FE26147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formatted into a data frame, the data looked as follows: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D6BA6-5FDA-46BA-BA62-4CAEA98B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C68A5-BE29-4212-A17E-B59FD610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07" y="3429000"/>
            <a:ext cx="3964160" cy="19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0997-E006-463A-9350-DD3AC560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Venues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1465D-5BE7-401D-85EE-AFA94555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B724A-B116-4773-8710-69E1C309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25" y="1837806"/>
            <a:ext cx="9217950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60" y="405698"/>
            <a:ext cx="10515600" cy="704696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7145" y="1834490"/>
            <a:ext cx="1544292" cy="343264"/>
          </a:xfrm>
        </p:spPr>
        <p:txBody>
          <a:bodyPr/>
          <a:lstStyle/>
          <a:p>
            <a:r>
              <a:rPr lang="en-US" dirty="0"/>
              <a:t>Cluster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7</a:t>
            </a:fld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7F382225-8327-4D55-8DDA-8F225FB566D5}"/>
              </a:ext>
            </a:extLst>
          </p:cNvPr>
          <p:cNvSpPr txBox="1">
            <a:spLocks/>
          </p:cNvSpPr>
          <p:nvPr/>
        </p:nvSpPr>
        <p:spPr>
          <a:xfrm>
            <a:off x="2859594" y="1840180"/>
            <a:ext cx="1451149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2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665262D-98A6-4070-8A1A-C84E3ABC70AD}"/>
              </a:ext>
            </a:extLst>
          </p:cNvPr>
          <p:cNvSpPr txBox="1">
            <a:spLocks/>
          </p:cNvSpPr>
          <p:nvPr/>
        </p:nvSpPr>
        <p:spPr>
          <a:xfrm>
            <a:off x="5237704" y="1857593"/>
            <a:ext cx="1451149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3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B266D17-D479-42D3-AD28-60B386A4B803}"/>
              </a:ext>
            </a:extLst>
          </p:cNvPr>
          <p:cNvSpPr txBox="1">
            <a:spLocks/>
          </p:cNvSpPr>
          <p:nvPr/>
        </p:nvSpPr>
        <p:spPr>
          <a:xfrm>
            <a:off x="7615814" y="1858403"/>
            <a:ext cx="1451149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4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B4B44F3C-4EF4-47A2-A4D0-CBA983039A1F}"/>
              </a:ext>
            </a:extLst>
          </p:cNvPr>
          <p:cNvSpPr txBox="1">
            <a:spLocks/>
          </p:cNvSpPr>
          <p:nvPr/>
        </p:nvSpPr>
        <p:spPr>
          <a:xfrm>
            <a:off x="9775111" y="1820948"/>
            <a:ext cx="1451149" cy="34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5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963479-4A15-48FD-8AD6-C50907802E71}"/>
              </a:ext>
            </a:extLst>
          </p:cNvPr>
          <p:cNvPicPr/>
          <p:nvPr/>
        </p:nvPicPr>
        <p:blipFill rotWithShape="1">
          <a:blip r:embed="rId3"/>
          <a:srcRect l="20607" t="32618" r="72214" b="4275"/>
          <a:stretch/>
        </p:blipFill>
        <p:spPr bwMode="auto">
          <a:xfrm>
            <a:off x="9950208" y="2421653"/>
            <a:ext cx="919027" cy="430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7A47DF-6215-440C-988E-B42768D5E168}"/>
              </a:ext>
            </a:extLst>
          </p:cNvPr>
          <p:cNvPicPr/>
          <p:nvPr/>
        </p:nvPicPr>
        <p:blipFill rotWithShape="1">
          <a:blip r:embed="rId4"/>
          <a:srcRect l="20607" t="36163" r="71948" b="9711"/>
          <a:stretch/>
        </p:blipFill>
        <p:spPr bwMode="auto">
          <a:xfrm>
            <a:off x="7827581" y="2415283"/>
            <a:ext cx="953079" cy="3897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FA0246A-1D2A-4B03-BB32-C4C8A87CFE59}"/>
              </a:ext>
            </a:extLst>
          </p:cNvPr>
          <p:cNvPicPr/>
          <p:nvPr/>
        </p:nvPicPr>
        <p:blipFill rotWithShape="1">
          <a:blip r:embed="rId5"/>
          <a:srcRect l="20475" t="39946" r="72611" b="4747"/>
          <a:stretch/>
        </p:blipFill>
        <p:spPr bwMode="auto">
          <a:xfrm>
            <a:off x="5487663" y="2439269"/>
            <a:ext cx="885102" cy="3982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15FB08-E573-4820-9954-F2742B9D9AA4}"/>
              </a:ext>
            </a:extLst>
          </p:cNvPr>
          <p:cNvPicPr/>
          <p:nvPr/>
        </p:nvPicPr>
        <p:blipFill rotWithShape="1">
          <a:blip r:embed="rId6"/>
          <a:srcRect l="20474" t="33800" r="71682" b="10890"/>
          <a:stretch/>
        </p:blipFill>
        <p:spPr bwMode="auto">
          <a:xfrm>
            <a:off x="3028689" y="2415283"/>
            <a:ext cx="1004158" cy="3806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7FCC14D-D7C3-4BD4-B60D-96DDE77F9A9E}"/>
              </a:ext>
            </a:extLst>
          </p:cNvPr>
          <p:cNvPicPr/>
          <p:nvPr/>
        </p:nvPicPr>
        <p:blipFill rotWithShape="1">
          <a:blip r:embed="rId7"/>
          <a:srcRect l="20472" t="41599" r="72880" b="7110"/>
          <a:stretch/>
        </p:blipFill>
        <p:spPr bwMode="auto">
          <a:xfrm>
            <a:off x="897240" y="2465150"/>
            <a:ext cx="851050" cy="3693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9F7B-E677-4AAE-98A6-FA7A59B3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DC4F-6A83-4642-ABBE-23232B119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6613" y="1899276"/>
            <a:ext cx="7003091" cy="1822232"/>
          </a:xfrm>
        </p:spPr>
        <p:txBody>
          <a:bodyPr>
            <a:normAutofit/>
          </a:bodyPr>
          <a:lstStyle/>
          <a:p>
            <a:r>
              <a:rPr lang="en-US" dirty="0"/>
              <a:t>Cluster 1 has a nice mix of cafes, restaurants and pubs. </a:t>
            </a:r>
          </a:p>
          <a:p>
            <a:r>
              <a:rPr lang="en-US" dirty="0"/>
              <a:t>Cluster 2 is largely </a:t>
            </a:r>
            <a:r>
              <a:rPr lang="en-US" dirty="0" err="1"/>
              <a:t>characterised</a:t>
            </a:r>
            <a:r>
              <a:rPr lang="en-US" dirty="0"/>
              <a:t> by tourist locations.</a:t>
            </a:r>
          </a:p>
          <a:p>
            <a:r>
              <a:rPr lang="en-US" dirty="0"/>
              <a:t>Cluster 3has a predominance of parks.</a:t>
            </a:r>
          </a:p>
          <a:p>
            <a:r>
              <a:rPr lang="en-US" u="sng" dirty="0"/>
              <a:t>Cluster 4 is strongly related to the presence of pubs</a:t>
            </a:r>
            <a:r>
              <a:rPr lang="en-US" dirty="0"/>
              <a:t>.</a:t>
            </a:r>
          </a:p>
          <a:p>
            <a:r>
              <a:rPr lang="en-US" dirty="0"/>
              <a:t>Cluster 5 is a mix of tourism and camping grounds.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6F369-9547-4F70-BCD9-0A80400ED91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587641" y="4158558"/>
            <a:ext cx="9455241" cy="1017208"/>
          </a:xfrm>
        </p:spPr>
        <p:txBody>
          <a:bodyPr/>
          <a:lstStyle/>
          <a:p>
            <a:r>
              <a:rPr lang="en-US" dirty="0"/>
              <a:t>Given the question we are traying to answer is a licensed restaurant. </a:t>
            </a:r>
            <a:r>
              <a:rPr lang="en-US" u="sng" dirty="0"/>
              <a:t>Cluster 4 seems the most applicable cluster to concentrate 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EFEB-8E37-456F-9070-5F147B05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0" y="884136"/>
            <a:ext cx="4896000" cy="894117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BC9D2-DA69-453C-9D61-A3774B6C3221}"/>
              </a:ext>
            </a:extLst>
          </p:cNvPr>
          <p:cNvSpPr txBox="1"/>
          <p:nvPr/>
        </p:nvSpPr>
        <p:spPr>
          <a:xfrm>
            <a:off x="6449960" y="1778253"/>
            <a:ext cx="50154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conclude, neighborhoods data was collected and formatted. Venues data using Foursquare was also obtained.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resulting clusters indicated a preference for cluster 4 and given the amount of </a:t>
            </a:r>
            <a:r>
              <a:rPr lang="en-US" dirty="0" err="1"/>
              <a:t>licencsed</a:t>
            </a:r>
            <a:r>
              <a:rPr lang="en-US" dirty="0"/>
              <a:t> premised and the problem statement centering on the best location for a </a:t>
            </a:r>
            <a:r>
              <a:rPr lang="en-US" dirty="0" err="1"/>
              <a:t>licenced</a:t>
            </a:r>
            <a:r>
              <a:rPr lang="en-US" dirty="0"/>
              <a:t> premises in Melbourne.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81ADB-A44A-4FB2-B0CC-58F0879A85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41</TotalTime>
  <Words>325</Words>
  <Application>Microsoft Office PowerPoint</Application>
  <PresentationFormat>Widescreen</PresentationFormat>
  <Paragraphs>53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Adobe Garamond Pro</vt:lpstr>
      <vt:lpstr>Arial</vt:lpstr>
      <vt:lpstr>Calibri</vt:lpstr>
      <vt:lpstr>Segoe UI</vt:lpstr>
      <vt:lpstr>Office Theme</vt:lpstr>
      <vt:lpstr>Battle of the Neighborhoods</vt:lpstr>
      <vt:lpstr>Background</vt:lpstr>
      <vt:lpstr>PROBLEM STATEMENT</vt:lpstr>
      <vt:lpstr>Data Sources</vt:lpstr>
      <vt:lpstr>Data Description </vt:lpstr>
      <vt:lpstr>Most Common Venues</vt:lpstr>
      <vt:lpstr>Results</vt:lpstr>
      <vt:lpstr>Recommendation</vt:lpstr>
      <vt:lpstr>Conclusion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</dc:title>
  <dc:creator>Justin Shirley</dc:creator>
  <cp:lastModifiedBy>Justin Shirley</cp:lastModifiedBy>
  <cp:revision>9</cp:revision>
  <dcterms:created xsi:type="dcterms:W3CDTF">2020-09-11T22:31:04Z</dcterms:created>
  <dcterms:modified xsi:type="dcterms:W3CDTF">2020-09-11T23:12:10Z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